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859" r:id="rId2"/>
    <p:sldId id="906" r:id="rId3"/>
    <p:sldId id="910" r:id="rId4"/>
    <p:sldId id="931" r:id="rId5"/>
    <p:sldId id="932" r:id="rId6"/>
    <p:sldId id="933" r:id="rId7"/>
    <p:sldId id="934" r:id="rId8"/>
    <p:sldId id="911" r:id="rId9"/>
    <p:sldId id="912" r:id="rId10"/>
    <p:sldId id="913" r:id="rId11"/>
    <p:sldId id="914" r:id="rId12"/>
    <p:sldId id="915" r:id="rId13"/>
    <p:sldId id="916" r:id="rId14"/>
    <p:sldId id="917" r:id="rId15"/>
    <p:sldId id="918" r:id="rId16"/>
    <p:sldId id="919" r:id="rId17"/>
    <p:sldId id="920" r:id="rId18"/>
    <p:sldId id="921" r:id="rId19"/>
    <p:sldId id="922" r:id="rId20"/>
    <p:sldId id="923" r:id="rId21"/>
    <p:sldId id="924" r:id="rId22"/>
    <p:sldId id="925" r:id="rId23"/>
    <p:sldId id="926" r:id="rId24"/>
    <p:sldId id="927" r:id="rId25"/>
    <p:sldId id="928" r:id="rId26"/>
    <p:sldId id="929"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2576270"/>
            <a:ext cx="12192000" cy="12926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smtClean="0">
                <a:solidFill>
                  <a:srgbClr val="70AD47">
                    <a:lumMod val="75000"/>
                  </a:srgbClr>
                </a:solidFill>
                <a:ea typeface="楷体" panose="02010609060101010101" pitchFamily="49" charset="-122"/>
                <a:cs typeface="Times New Roman" panose="02020603050405020304" pitchFamily="18" charset="0"/>
              </a:rPr>
              <a:t>第五单元</a:t>
            </a:r>
            <a:r>
              <a:rPr lang="zh-CN" altLang="en-US" sz="5200">
                <a:solidFill>
                  <a:srgbClr val="70AD47">
                    <a:lumMod val="75000"/>
                  </a:srgbClr>
                </a:solidFill>
                <a:ea typeface="楷体" panose="02010609060101010101" pitchFamily="49" charset="-122"/>
                <a:cs typeface="Times New Roman" panose="02020603050405020304" pitchFamily="18" charset="0"/>
              </a:rPr>
              <a:t>提优大考卷</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是世界上第一个社会主义国家。第二次世界大战后，东欧、亚洲和拉丁美洲等地也出现一些社会主义国家，如：东欧的民主德国、南斯拉夫、波兰等；亚洲的中国、朝鲜、越南等；拉丁美洲的古巴。该材料说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资本主义阵营三足鼎立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社会主义力量逐渐壮大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殖民主义体系彻底崩溃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社会主义事业遭受</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挫折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247334" y="1946448"/>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年的苏联宣传画《为玉米让路！》</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路标：通往农场</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，该宣传画反映了当时苏联</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面临经济大</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危机</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赫鲁晓夫实行经济改革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农业集体化</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新经济政策在稳步</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s83.jpg" descr="id:2147485845;FounderCES"/>
          <p:cNvPicPr/>
          <p:nvPr/>
        </p:nvPicPr>
        <p:blipFill>
          <a:blip r:embed="rId2"/>
          <a:stretch>
            <a:fillRect/>
          </a:stretch>
        </p:blipFill>
        <p:spPr>
          <a:xfrm>
            <a:off x="4511030" y="1772816"/>
            <a:ext cx="1798955" cy="2581275"/>
          </a:xfrm>
          <a:prstGeom prst="rect">
            <a:avLst/>
          </a:prstGeom>
        </p:spPr>
      </p:pic>
      <p:sp>
        <p:nvSpPr>
          <p:cNvPr id="4" name="矩形 3"/>
          <p:cNvSpPr/>
          <p:nvPr/>
        </p:nvSpPr>
        <p:spPr>
          <a:xfrm>
            <a:off x="2071970" y="1430028"/>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84641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东欧五国除煤产量稍多以外，石油资源极其匮乏。但在苏联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经济一体化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的口号下，这些国家原本以煤为主的能源消耗转变为以石油、天然气为主，从而迫使它们在能源供应上严重依附苏联。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材料说明东欧存在的主要问题是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西方国家的颠覆破坏</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放弃独立自主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依附苏联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矿产资源的严重匮乏</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拒绝引进高新科技</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390322" y="2013979"/>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数据统计分析是研究历史的常用方法。下面为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年苏联国民收入年均增长率统计表，表中增长率变化的主要原因是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新经济政策成效甚微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工业化建设的进程加快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苏联模式的长期影响</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戈尔巴乔夫改革的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138475579"/>
              </p:ext>
            </p:extLst>
          </p:nvPr>
        </p:nvGraphicFramePr>
        <p:xfrm>
          <a:off x="618171" y="2132856"/>
          <a:ext cx="10971213" cy="1097280"/>
        </p:xfrm>
        <a:graphic>
          <a:graphicData uri="http://schemas.openxmlformats.org/drawingml/2006/table">
            <a:tbl>
              <a:tblPr firstRow="1" firstCol="1" bandRow="1"/>
              <a:tblGrid>
                <a:gridCol w="4396915">
                  <a:extLst>
                    <a:ext uri="{9D8B030D-6E8A-4147-A177-3AD203B41FA5}">
                      <a16:colId xmlns:a16="http://schemas.microsoft.com/office/drawing/2014/main" val="3541536496"/>
                    </a:ext>
                  </a:extLst>
                </a:gridCol>
                <a:gridCol w="3381675">
                  <a:extLst>
                    <a:ext uri="{9D8B030D-6E8A-4147-A177-3AD203B41FA5}">
                      <a16:colId xmlns:a16="http://schemas.microsoft.com/office/drawing/2014/main" val="2336519291"/>
                    </a:ext>
                  </a:extLst>
                </a:gridCol>
                <a:gridCol w="3192623">
                  <a:extLst>
                    <a:ext uri="{9D8B030D-6E8A-4147-A177-3AD203B41FA5}">
                      <a16:colId xmlns:a16="http://schemas.microsoft.com/office/drawing/2014/main" val="3600464098"/>
                    </a:ext>
                  </a:extLst>
                </a:gridCol>
              </a:tblGrid>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1951</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1961</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1971</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758941"/>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95</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9777310"/>
                  </a:ext>
                </a:extLst>
              </a:tr>
            </a:tbl>
          </a:graphicData>
        </a:graphic>
      </p:graphicFrame>
      <p:sp>
        <p:nvSpPr>
          <p:cNvPr id="4" name="矩形 3"/>
          <p:cNvSpPr/>
          <p:nvPr/>
        </p:nvSpPr>
        <p:spPr>
          <a:xfrm>
            <a:off x="6337108" y="1430028"/>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1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绥化中考</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发展中国家作为一支新兴独立的政治力量登上国际舞台，开始于</a:t>
            </a:r>
            <a:r>
              <a:rPr lang="en-US" altLang="zh-CN" spc="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华盛顿会议</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万隆会议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波茨坦会议</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雅尔塔会议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万隆精神</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的影响下，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年第一届亚非人民团结大会召开，</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年不结盟运动正式成立。这表明万隆会议</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使亚非拉民族解放运动受到鼓舞</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使非洲国家摆脱了殖民主义枷锁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终结两极格局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推动欧盟</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80906" y="1448152"/>
            <a:ext cx="402674" cy="461665"/>
          </a:xfrm>
          <a:prstGeom prst="rect">
            <a:avLst/>
          </a:prstGeom>
        </p:spPr>
        <p:txBody>
          <a:bodyPr wrap="none">
            <a:spAutoFit/>
          </a:bodyPr>
          <a:lstStyle/>
          <a:p>
            <a:r>
              <a:rPr lang="en-US" altLang="zh-CN" sz="2400" spc="100" dirty="0">
                <a:cs typeface="Times New Roman" panose="02020603050405020304" pitchFamily="18" charset="0"/>
              </a:rPr>
              <a:t>B</a:t>
            </a:r>
            <a:endParaRPr lang="zh-CN" altLang="en-US" sz="2400" dirty="0"/>
          </a:p>
        </p:txBody>
      </p:sp>
      <p:sp>
        <p:nvSpPr>
          <p:cNvPr id="4" name="矩形 3"/>
          <p:cNvSpPr/>
          <p:nvPr/>
        </p:nvSpPr>
        <p:spPr>
          <a:xfrm>
            <a:off x="7217646" y="3633163"/>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sz="2400" dirty="0"/>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静海区实验中学月考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第二次世界大战后，亚非拉民族独立浪潮改变着世界的面貌。下列关于亚非拉民族独立运动的说法，正确的是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纳赛尔发动政变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推翻傀儡政权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建立埃及共和国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尼赫鲁号召印度人民开展非暴力不合作运动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个国家获得独立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这一年因此被称为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巴拿马正式收回苏伊士运河的主权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北京中考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年玻利瓦尔解放了哥伦比亚等地，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年纳米比亚独立。以上事件都属于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争取民族独立的斗争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维护国家统一的抗争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资本主义制度的扩展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亚洲的民族民主</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183438" y="1412776"/>
            <a:ext cx="407484" cy="461665"/>
          </a:xfrm>
          <a:prstGeom prst="rect">
            <a:avLst/>
          </a:prstGeom>
        </p:spPr>
        <p:txBody>
          <a:bodyPr wrap="square">
            <a:spAutoFit/>
          </a:bodyPr>
          <a:lstStyle/>
          <a:p>
            <a:r>
              <a:rPr lang="en-US" altLang="zh-CN" sz="2400">
                <a:cs typeface="Times New Roman" panose="02020603050405020304" pitchFamily="18" charset="0"/>
              </a:rPr>
              <a:t>A</a:t>
            </a:r>
            <a:endParaRPr lang="zh-CN" altLang="en-US"/>
          </a:p>
        </p:txBody>
      </p:sp>
      <p:sp>
        <p:nvSpPr>
          <p:cNvPr id="4" name="矩形 3"/>
          <p:cNvSpPr/>
          <p:nvPr/>
        </p:nvSpPr>
        <p:spPr>
          <a:xfrm>
            <a:off x="2368042" y="4716518"/>
            <a:ext cx="407484" cy="461665"/>
          </a:xfrm>
          <a:prstGeom prst="rect">
            <a:avLst/>
          </a:prstGeom>
        </p:spPr>
        <p:txBody>
          <a:bodyPr wrap="squar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成都中考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据下表可知，该大事年表聚焦的核心问题是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二战后亚非拉民族民主运动大事年表</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年代，印度和巴基斯坦分别独立。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年，非洲</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个国家获得独立。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年，纳米比亚独立，标志着所有非洲国家都摆脱了殖民主义的枷锁。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世界殖民体系的瓦解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两极格局的形成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经济全球化的发展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地区冲突的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60854" y="1412776"/>
            <a:ext cx="9910816" cy="2088232"/>
          </a:xfrm>
          <a:prstGeom prst="rect">
            <a:avLst/>
          </a:prstGeom>
          <a:noFill/>
          <a:ln w="19050"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algn="just">
              <a:spcAft>
                <a:spcPts val="0"/>
              </a:spcAft>
            </a:pPr>
            <a:endParaRPr lang="zh-CN" altLang="en-US" sz="2800" kern="100" dirty="0" smtClean="0">
              <a:solidFill>
                <a:srgbClr val="FF0000"/>
              </a:solidFill>
            </a:endParaRPr>
          </a:p>
        </p:txBody>
      </p:sp>
      <p:sp>
        <p:nvSpPr>
          <p:cNvPr id="4" name="矩形 3"/>
          <p:cNvSpPr/>
          <p:nvPr/>
        </p:nvSpPr>
        <p:spPr>
          <a:xfrm>
            <a:off x="9072098" y="882842"/>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3872157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河西区二模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年间，总共有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个国家赢得独立。这些国家大约占世界人口总人口的三分之一。这反映了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不结盟运动的兴起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发展中国家现代化成就显著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世界殖民体系瓦解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公平合理世界政治秩序</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337108" y="141277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3236624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材料解析题</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如表是关于马歇尔计划的部分信息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endParaRPr lang="en-US" altLang="zh-CN" smtClean="0">
              <a:solidFill>
                <a:srgbClr val="000000"/>
              </a:solidFill>
              <a:latin typeface="仿宋" panose="02010609060101010101" pitchFamily="49" charset="-122"/>
              <a:ea typeface="宋体" panose="02010600030101010101" pitchFamily="2" charset="-122"/>
              <a:cs typeface="Times New Roman" panose="02020603050405020304" pitchFamily="18" charset="0"/>
            </a:endParaRPr>
          </a:p>
          <a:p>
            <a:pPr algn="r" hangingPunct="0">
              <a:spcAft>
                <a:spcPts val="0"/>
              </a:spcAft>
            </a:pPr>
            <a:endPar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endParaRPr>
          </a:p>
          <a:p>
            <a:pPr algn="r" hangingPunct="0">
              <a:spcAft>
                <a:spcPts val="0"/>
              </a:spcAft>
            </a:pPr>
            <a:endParaRPr lang="en-US" altLang="zh-CN" smtClean="0">
              <a:solidFill>
                <a:srgbClr val="000000"/>
              </a:solidFill>
              <a:latin typeface="仿宋" panose="02010609060101010101" pitchFamily="49" charset="-122"/>
              <a:ea typeface="宋体" panose="02010600030101010101" pitchFamily="2" charset="-122"/>
              <a:cs typeface="Times New Roman" panose="02020603050405020304" pitchFamily="18" charset="0"/>
            </a:endParaRPr>
          </a:p>
          <a:p>
            <a:pPr algn="r" hangingPunct="0">
              <a:spcAft>
                <a:spcPts val="0"/>
              </a:spcAft>
            </a:pPr>
            <a:endPar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endParaRPr>
          </a:p>
          <a:p>
            <a:pPr algn="r" hangingPunct="0">
              <a:spcAft>
                <a:spcPts val="0"/>
              </a:spcAft>
            </a:pPr>
            <a:endParaRPr lang="en-US" altLang="zh-CN" smtClean="0">
              <a:solidFill>
                <a:srgbClr val="000000"/>
              </a:solidFill>
              <a:latin typeface="仿宋" panose="02010609060101010101" pitchFamily="49" charset="-122"/>
              <a:ea typeface="宋体" panose="02010600030101010101" pitchFamily="2" charset="-122"/>
              <a:cs typeface="Times New Roman" panose="02020603050405020304" pitchFamily="18" charset="0"/>
            </a:endParaRPr>
          </a:p>
          <a:p>
            <a:pPr algn="r" hangingPunct="0">
              <a:spcAft>
                <a:spcPts val="0"/>
              </a:spcAft>
            </a:pPr>
            <a:endPar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endParaRPr>
          </a:p>
          <a:p>
            <a:pPr algn="r" hangingPunct="0">
              <a:spcAft>
                <a:spcPts val="0"/>
              </a:spcAft>
            </a:pPr>
            <a:r>
              <a:rPr lang="en-US" altLang="zh-CN"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摘编自《冷战国际史二十四讲》</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53127977"/>
              </p:ext>
            </p:extLst>
          </p:nvPr>
        </p:nvGraphicFramePr>
        <p:xfrm>
          <a:off x="478582" y="2420888"/>
          <a:ext cx="11161240" cy="3291840"/>
        </p:xfrm>
        <a:graphic>
          <a:graphicData uri="http://schemas.openxmlformats.org/drawingml/2006/table">
            <a:tbl>
              <a:tblPr firstRow="1" firstCol="1" bandRow="1"/>
              <a:tblGrid>
                <a:gridCol w="1323098">
                  <a:extLst>
                    <a:ext uri="{9D8B030D-6E8A-4147-A177-3AD203B41FA5}">
                      <a16:colId xmlns:a16="http://schemas.microsoft.com/office/drawing/2014/main" val="3259666289"/>
                    </a:ext>
                  </a:extLst>
                </a:gridCol>
                <a:gridCol w="9838142">
                  <a:extLst>
                    <a:ext uri="{9D8B030D-6E8A-4147-A177-3AD203B41FA5}">
                      <a16:colId xmlns:a16="http://schemas.microsoft.com/office/drawing/2014/main" val="447159381"/>
                    </a:ext>
                  </a:extLst>
                </a:gridCol>
              </a:tblGrid>
              <a:tr h="0">
                <a:tc>
                  <a:txBody>
                    <a:bodyPr/>
                    <a:lstStyle/>
                    <a:p>
                      <a:pPr algn="ctr" hangingPunct="0">
                        <a:lnSpc>
                          <a:spcPct val="150000"/>
                        </a:lnSpc>
                        <a:spcAft>
                          <a:spcPts val="0"/>
                        </a:spcAft>
                      </a:pP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背景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欧洲已是一片废墟</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经济、社会、政治严重恶化</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人民不满情绪日益高涨</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社会动荡不安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5626351"/>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1947</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年提出</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1948</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年正式启动</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持续了</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6963043"/>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金额</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援助</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亿美元</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其中</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是赠予</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为贷款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347695"/>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受援国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奥地利、比利时、丹麦、法国、西德、英国、希腊、爱尔兰、意大利、卢森堡、荷兰、挪威、瑞典、瑞士、土耳其、冰岛、葡萄牙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2932375"/>
                  </a:ext>
                </a:extLst>
              </a:tr>
            </a:tbl>
          </a:graphicData>
        </a:graphic>
      </p:graphicFrame>
    </p:spTree>
    <p:extLst>
      <p:ext uri="{BB962C8B-B14F-4D97-AF65-F5344CB8AC3E}">
        <p14:creationId xmlns:p14="http://schemas.microsoft.com/office/powerpoint/2010/main" val="32560211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在美国的要求下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英、法等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个国家成立了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欧洲经济合作委员会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该委员会改为常设机构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欧洲经济合作组织</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与美国的经济合作署对口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负责分配和使用美国提供的援助。各成员国还希望在减少关税和贸易壁垒方面互相合作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西欧国家又成立了旨在促进贸易和支付自由化的欧洲支付联盟。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法国和联邦德国等六国组建欧洲煤钢共同体。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《世界现代史》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1945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月，刚继任总统不久的杜鲁门宣称美国要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以拉丁美洲为后院，以太平洋为内湖，以大西洋为内海，以欧洲为重点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。材料体现出美国意图</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称霸世界</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帮助西欧恢复经济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分裂德国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瓦解世界殖民体系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第二次世界大战后，美国和苏联取代西欧成为主导全球化的核心，但它们之间遏制与反遏制的政治对立又将世界撕裂为两个新的东西方文明。材料中的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政治对立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开始的标志是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制定马歇尔计划</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建立北约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出台杜鲁门主义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07574" y="1988840"/>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
        <p:nvSpPr>
          <p:cNvPr id="4" name="矩形 3"/>
          <p:cNvSpPr/>
          <p:nvPr/>
        </p:nvSpPr>
        <p:spPr>
          <a:xfrm>
            <a:off x="2388294" y="4725144"/>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根据材料一并结合所学知识，请你给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马歇尔计划</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下一个定义。</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根据材料一、二并结合所学知识，用一分为二的方法简析马歇尔计划实施对西欧的影响。</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340768"/>
            <a:ext cx="11485848" cy="1200329"/>
          </a:xfrm>
          <a:prstGeom prst="rect">
            <a:avLst/>
          </a:prstGeom>
        </p:spPr>
        <p:txBody>
          <a:bodyPr wrap="square">
            <a:spAutoFit/>
          </a:bodyPr>
          <a:lstStyle/>
          <a:p>
            <a:pPr algn="just">
              <a:lnSpc>
                <a:spcPct val="150000"/>
              </a:lnSpc>
              <a:spcAft>
                <a:spcPts val="0"/>
              </a:spcAft>
            </a:pPr>
            <a:r>
              <a:rPr lang="en-US" altLang="zh-CN" sz="2400">
                <a:cs typeface="Times New Roman" panose="02020603050405020304" pitchFamily="18" charset="0"/>
              </a:rPr>
              <a:t>1947</a:t>
            </a:r>
            <a:r>
              <a:rPr lang="zh-CN" altLang="zh-CN" sz="2400">
                <a:ea typeface="黑体" panose="02010609060101010101" pitchFamily="49" charset="-122"/>
                <a:cs typeface="Times New Roman" panose="02020603050405020304" pitchFamily="18" charset="0"/>
              </a:rPr>
              <a:t>年美国国务卿马歇尔提出的</a:t>
            </a:r>
            <a:r>
              <a:rPr lang="en-US" altLang="zh-CN" sz="2400" b="0">
                <a:latin typeface="+mn-ea"/>
                <a:ea typeface="+mn-ea"/>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欧洲复兴计划</a:t>
            </a:r>
            <a:r>
              <a:rPr lang="en-US" altLang="zh-CN" sz="2400" b="0">
                <a:latin typeface="+mn-ea"/>
                <a:ea typeface="+mn-ea"/>
                <a:cs typeface="Times New Roman" panose="02020603050405020304" pitchFamily="18" charset="0"/>
              </a:rPr>
              <a:t>”</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企图通过援助西欧恢复经济</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稳定资本主义制度。</a:t>
            </a:r>
            <a:endParaRPr lang="zh-CN" altLang="zh-CN" sz="1200">
              <a:solidFill>
                <a:srgbClr val="000000"/>
              </a:solidFill>
              <a:cs typeface="Times New Roman" panose="02020603050405020304" pitchFamily="18" charset="0"/>
            </a:endParaRPr>
          </a:p>
        </p:txBody>
      </p:sp>
      <p:sp>
        <p:nvSpPr>
          <p:cNvPr id="4" name="矩形 3"/>
          <p:cNvSpPr/>
          <p:nvPr/>
        </p:nvSpPr>
        <p:spPr>
          <a:xfrm>
            <a:off x="367529" y="3501008"/>
            <a:ext cx="8590235" cy="646331"/>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促进了西欧经济的恢复和发展</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也有利于美国控制西欧。</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美国某报纸刊文称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据说斯大林去世后留下两个信封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一个信封的标签为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遇到麻烦时打开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里面有一张纸条写着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批评我</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另一信封的标签是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遇到更大麻烦时打开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信封里的纸条上写着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像我那样做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史学界对戈尔巴乔夫改革的评价主要有两种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一种认为戈尔巴乔夫启动改革是必要的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但是由于措施不当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因此导致了非其所愿的恶果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这叫好心办了恶事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另一种认为戈尔巴乔夫改革的目的在于搞垮苏联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他是苏联社会主义事业的叛徒。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东欧国家由于教条主义地袭用苏联模式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出现了许多问题和错误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这些问题和错误当然是导致后来东欧剧变的原因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而产生问题和错误的根源在于苏联模式</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50421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哪一位苏联领导人的做法与材料一中的描述相符？该领导人进行的改革失败的根本原因是什么？</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根据材料二并结合所学知识，分析戈尔巴乔夫启动改革的必要性。如何理解他的改革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好心办了恶事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34566" y="1772816"/>
            <a:ext cx="10225136" cy="646331"/>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赫鲁晓夫。没有从根本上解决苏联模式高度集中的经济体制弊端。</a:t>
            </a:r>
            <a:endParaRPr lang="zh-CN" altLang="zh-CN" sz="1200">
              <a:solidFill>
                <a:srgbClr val="000000"/>
              </a:solidFill>
              <a:cs typeface="Times New Roman" panose="02020603050405020304" pitchFamily="18" charset="0"/>
            </a:endParaRPr>
          </a:p>
        </p:txBody>
      </p:sp>
      <p:sp>
        <p:nvSpPr>
          <p:cNvPr id="4" name="矩形 3"/>
          <p:cNvSpPr/>
          <p:nvPr/>
        </p:nvSpPr>
        <p:spPr>
          <a:xfrm>
            <a:off x="415610" y="3483756"/>
            <a:ext cx="11422984" cy="1684244"/>
          </a:xfrm>
          <a:prstGeom prst="rect">
            <a:avLst/>
          </a:prstGeom>
        </p:spPr>
        <p:txBody>
          <a:bodyPr wrap="square">
            <a:spAutoFit/>
          </a:bodyPr>
          <a:lstStyle/>
          <a:p>
            <a:pPr algn="just">
              <a:lnSpc>
                <a:spcPct val="150000"/>
              </a:lnSpc>
              <a:spcAft>
                <a:spcPts val="0"/>
              </a:spcAft>
            </a:pPr>
            <a:r>
              <a:rPr lang="zh-CN" altLang="zh-CN" sz="2400">
                <a:ea typeface="黑体" panose="02010609060101010101" pitchFamily="49" charset="-122"/>
                <a:cs typeface="Times New Roman" panose="02020603050405020304" pitchFamily="18" charset="0"/>
              </a:rPr>
              <a:t>高度集中的政治经济体制严重阻碍了苏联社会发展</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戈尔巴乔夫上台后</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苏联经济发展面临停滞局面。戈尔巴乔夫改革的目的是突破苏联模式的束缚</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发展社会主义经济</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缓和社会矛盾</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但最终却导致了苏联解体。</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39197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根据材料三并结合所学知识，指出东欧剧变的实质。东欧剧变的外因是什么？</a:t>
            </a: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34566" y="1916832"/>
            <a:ext cx="11593288"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东欧各国的社会制度发生了根本性变化。西方国家对苏联和东欧社会主义国家加紧推行</a:t>
            </a:r>
            <a:r>
              <a:rPr lang="en-US" altLang="zh-CN" sz="2400">
                <a:latin typeface="黑体" panose="02010609060101010101" pitchFamily="49" charset="-122"/>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和平演变</a:t>
            </a:r>
            <a:r>
              <a:rPr lang="en-US" altLang="zh-CN" sz="2400">
                <a:latin typeface="黑体" panose="02010609060101010101" pitchFamily="49" charset="-122"/>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战略。</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77013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第二次世界大战后，亚非拉民族解放运动的巨浪汹涌澎湃，势不可挡。阅读下面材料，回答问题。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万隆会议通过的《亚非会议最后公报》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涵盖了与会国在经济合作、文化合作、人权和自决、附属地人民问题、促进世界和平与合作等多个方面所达成的共识。公报中</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关于促进世界和平与合作的宣言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提出了载入史册的十项原则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是亚非国家对国际关系准则的重要贡献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是世界历史进程中划时代的里程碑。</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464439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下面是某同学整理的表格，请写出序号代表的内容。</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4212752272"/>
              </p:ext>
            </p:extLst>
          </p:nvPr>
        </p:nvGraphicFramePr>
        <p:xfrm>
          <a:off x="550590" y="1484784"/>
          <a:ext cx="10971213" cy="2194560"/>
        </p:xfrm>
        <a:graphic>
          <a:graphicData uri="http://schemas.openxmlformats.org/drawingml/2006/table">
            <a:tbl>
              <a:tblPr firstRow="1" firstCol="1" bandRow="1"/>
              <a:tblGrid>
                <a:gridCol w="2619926">
                  <a:extLst>
                    <a:ext uri="{9D8B030D-6E8A-4147-A177-3AD203B41FA5}">
                      <a16:colId xmlns:a16="http://schemas.microsoft.com/office/drawing/2014/main" val="344449365"/>
                    </a:ext>
                  </a:extLst>
                </a:gridCol>
                <a:gridCol w="3379134">
                  <a:extLst>
                    <a:ext uri="{9D8B030D-6E8A-4147-A177-3AD203B41FA5}">
                      <a16:colId xmlns:a16="http://schemas.microsoft.com/office/drawing/2014/main" val="3134373292"/>
                    </a:ext>
                  </a:extLst>
                </a:gridCol>
                <a:gridCol w="3113630">
                  <a:extLst>
                    <a:ext uri="{9D8B030D-6E8A-4147-A177-3AD203B41FA5}">
                      <a16:colId xmlns:a16="http://schemas.microsoft.com/office/drawing/2014/main" val="839204639"/>
                    </a:ext>
                  </a:extLst>
                </a:gridCol>
                <a:gridCol w="1858523">
                  <a:extLst>
                    <a:ext uri="{9D8B030D-6E8A-4147-A177-3AD203B41FA5}">
                      <a16:colId xmlns:a16="http://schemas.microsoft.com/office/drawing/2014/main" val="1909588832"/>
                    </a:ext>
                  </a:extLst>
                </a:gridCol>
              </a:tblGrid>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亚洲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非洲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拉丁美洲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831101"/>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埃及</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纳米比亚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古巴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8509888"/>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独立时间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1952</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1959</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6274235"/>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领导人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6433165"/>
                  </a:ext>
                </a:extLst>
              </a:tr>
            </a:tbl>
          </a:graphicData>
        </a:graphic>
      </p:graphicFrame>
      <p:sp>
        <p:nvSpPr>
          <p:cNvPr id="4" name="矩形 3"/>
          <p:cNvSpPr/>
          <p:nvPr/>
        </p:nvSpPr>
        <p:spPr>
          <a:xfrm>
            <a:off x="478582" y="3859966"/>
            <a:ext cx="4822154" cy="646331"/>
          </a:xfrm>
          <a:prstGeom prst="rect">
            <a:avLst/>
          </a:prstGeom>
        </p:spPr>
        <p:txBody>
          <a:bodyPr wrap="none">
            <a:spAutoFit/>
          </a:bodyPr>
          <a:lstStyle/>
          <a:p>
            <a:pPr>
              <a:lnSpc>
                <a:spcPct val="150000"/>
              </a:lnSpc>
              <a:spcAft>
                <a:spcPts val="0"/>
              </a:spcAft>
            </a:pPr>
            <a:r>
              <a:rPr lang="en-US" altLang="zh-CN" sz="2400">
                <a:latin typeface="宋体" panose="02010600030101010101" pitchFamily="2" charset="-122"/>
                <a:cs typeface="Times New Roman" panose="02020603050405020304" pitchFamily="18" charset="0"/>
              </a:rPr>
              <a:t>①</a:t>
            </a:r>
            <a:r>
              <a:rPr lang="en-US" altLang="zh-CN" sz="2400">
                <a:cs typeface="Times New Roman" panose="02020603050405020304" pitchFamily="18" charset="0"/>
              </a:rPr>
              <a:t>1990</a:t>
            </a:r>
            <a:r>
              <a:rPr lang="zh-CN" altLang="zh-CN" sz="2400">
                <a:ea typeface="黑体" panose="02010609060101010101" pitchFamily="49" charset="-122"/>
                <a:cs typeface="Times New Roman" panose="02020603050405020304" pitchFamily="18" charset="0"/>
              </a:rPr>
              <a:t>年</a:t>
            </a:r>
            <a:r>
              <a:rPr lang="zh-CN" altLang="zh-CN" sz="2400">
                <a:cs typeface="Times New Roman" panose="02020603050405020304" pitchFamily="18" charset="0"/>
              </a:rPr>
              <a:t>　</a:t>
            </a:r>
            <a:r>
              <a:rPr lang="en-US" altLang="zh-CN" sz="2400">
                <a:latin typeface="宋体" panose="02010600030101010101" pitchFamily="2" charset="-122"/>
                <a:cs typeface="Times New Roman" panose="02020603050405020304" pitchFamily="18" charset="0"/>
              </a:rPr>
              <a:t>②</a:t>
            </a:r>
            <a:r>
              <a:rPr lang="zh-CN" altLang="zh-CN" sz="2400">
                <a:ea typeface="黑体" panose="02010609060101010101" pitchFamily="49" charset="-122"/>
                <a:cs typeface="Times New Roman" panose="02020603050405020304" pitchFamily="18" charset="0"/>
              </a:rPr>
              <a:t>纳赛尔</a:t>
            </a:r>
            <a:r>
              <a:rPr lang="zh-CN" altLang="zh-CN" sz="2400">
                <a:cs typeface="Times New Roman" panose="02020603050405020304" pitchFamily="18" charset="0"/>
              </a:rPr>
              <a:t>　</a:t>
            </a:r>
            <a:r>
              <a:rPr lang="en-US" altLang="zh-CN" sz="2400">
                <a:latin typeface="宋体" panose="02010600030101010101" pitchFamily="2" charset="-122"/>
                <a:cs typeface="Times New Roman" panose="02020603050405020304" pitchFamily="18" charset="0"/>
              </a:rPr>
              <a:t>③</a:t>
            </a:r>
            <a:r>
              <a:rPr lang="zh-CN" altLang="zh-CN" sz="2400">
                <a:ea typeface="黑体" panose="02010609060101010101" pitchFamily="49" charset="-122"/>
                <a:cs typeface="Times New Roman" panose="02020603050405020304" pitchFamily="18" charset="0"/>
              </a:rPr>
              <a:t>卡斯特罗</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8164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万隆会议的召开有何重要意义？结合所学知识，谈谈亚非国家和地区应如何继承和发扬</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万隆精神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9998" y="1840756"/>
            <a:ext cx="11485848" cy="2308324"/>
          </a:xfrm>
          <a:prstGeom prst="rect">
            <a:avLst/>
          </a:prstGeom>
        </p:spPr>
        <p:txBody>
          <a:bodyPr wrap="square">
            <a:spAutoFit/>
          </a:bodyPr>
          <a:lstStyle/>
          <a:p>
            <a:pPr algn="just">
              <a:lnSpc>
                <a:spcPct val="150000"/>
              </a:lnSpc>
              <a:spcAft>
                <a:spcPts val="0"/>
              </a:spcAft>
            </a:pPr>
            <a:r>
              <a:rPr lang="zh-CN" altLang="zh-CN" sz="2400">
                <a:ea typeface="黑体" panose="02010609060101010101" pitchFamily="49" charset="-122"/>
                <a:cs typeface="Times New Roman" panose="02020603050405020304" pitchFamily="18" charset="0"/>
              </a:rPr>
              <a:t>提高了亚非国家和地区的民族自信</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鼓舞了亚非拉人民争取民族独立的斗争</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从万隆会议开始</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发展中国家作为一支新兴独立的政治力量登上了国际舞台。加强团结合作</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友好相处</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共同反对帝国主义和殖民主义</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争取和巩固民族独立</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为保卫世界和平而努力。</a:t>
            </a:r>
            <a:r>
              <a:rPr lang="en-US" altLang="zh-CN" sz="2400">
                <a:ea typeface="Times New Roman" panose="02020603050405020304" pitchFamily="18" charset="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言之有理即可</a:t>
            </a:r>
            <a:r>
              <a:rPr lang="en-US" altLang="zh-CN" sz="2400">
                <a:ea typeface="Times New Roman" panose="02020603050405020304" pitchFamily="18" charset="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1742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牡丹江中考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年，美国总统杜鲁门公开宣称：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这意味着，我们拥有这样</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强大</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的力量，就得挑起领导</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的担子并承担责任。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为实现这一目的，美国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推行冷战政策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实行社会保障制度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建立华约组织</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遏制民族解放运动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济宁中考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第二次世界大战后，美国为了遏制苏联、称霸世界而主导建立的军事政治集团是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联合国安理会</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北大西洋公约组织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华沙条约组织</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欧洲原子能共同体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18028" y="1962962"/>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
        <p:nvSpPr>
          <p:cNvPr id="4" name="矩形 3"/>
          <p:cNvSpPr/>
          <p:nvPr/>
        </p:nvSpPr>
        <p:spPr>
          <a:xfrm>
            <a:off x="2676326" y="4177958"/>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1952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年，某好莱坞电影公映，该影片讲述了美国士兵经历激烈战斗最终赶走入侵的苏联特工、成功解救人质的故事。时任总统称赞说这是每个美国人都应看的影片。这反映了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冷战对峙局面的形成</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美苏争霸的升级加剧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遏制共产主义成共识</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美国主张的国际反恐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第二次世界大战后，由于国家战略的对立和社会制度的巨大差异，美、苏两国由战时的盟友转变为战后的对手，进行了历时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多年的对抗。下列事件中属于这一时期美苏对抗的是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萨拉热窝事件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诺曼底登陆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莫斯科保卫战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719970" y="1980214"/>
            <a:ext cx="389850" cy="461665"/>
          </a:xfrm>
          <a:prstGeom prst="rect">
            <a:avLst/>
          </a:prstGeom>
        </p:spPr>
        <p:txBody>
          <a:bodyPr wrap="none">
            <a:spAutoFit/>
          </a:bodyPr>
          <a:lstStyle/>
          <a:p>
            <a:r>
              <a:rPr lang="en-US" altLang="zh-CN" sz="2400"/>
              <a:t>B</a:t>
            </a:r>
            <a:endParaRPr lang="zh-CN" altLang="en-US"/>
          </a:p>
        </p:txBody>
      </p:sp>
      <p:sp>
        <p:nvSpPr>
          <p:cNvPr id="4" name="矩形 3"/>
          <p:cNvSpPr/>
          <p:nvPr/>
        </p:nvSpPr>
        <p:spPr>
          <a:xfrm>
            <a:off x="2350790" y="4725144"/>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40279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长春中考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法德两国曾是千年宿敌，二战后逐渐和解。这推动了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不结盟运动兴起</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联合国的成立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两极格局的形成</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欧洲走向联合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联邦德国、法国等共同体六国的工业总产值在西方世界的比重从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％，出口贸易总额在西方世界的比重也从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％。出现上述变化的主要原因是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苏联解体</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西欧国家的联合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北约建立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柏林危机的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054332" y="891468"/>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
        <p:nvSpPr>
          <p:cNvPr id="5" name="矩形 4"/>
          <p:cNvSpPr/>
          <p:nvPr/>
        </p:nvSpPr>
        <p:spPr>
          <a:xfrm>
            <a:off x="8128682" y="3627772"/>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4085113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江西中考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年代初，法国、联邦德国和意大利等经历了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经济奇迹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，发展为稳固的中产阶级福利国家。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经济奇迹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缘于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非军事化的实行</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欧洲的联合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经互会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的成立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欧盟的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绥化中考</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1993</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年，由大部分西欧国家组成，大大加快了欧洲一体化进程的组织是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欧洲联盟</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亚太经合组织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经济互助</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委员会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95606" y="1412776"/>
            <a:ext cx="389850" cy="461665"/>
          </a:xfrm>
          <a:prstGeom prst="rect">
            <a:avLst/>
          </a:prstGeom>
        </p:spPr>
        <p:txBody>
          <a:bodyPr wrap="none">
            <a:spAutoFit/>
          </a:bodyPr>
          <a:lstStyle/>
          <a:p>
            <a:r>
              <a:rPr lang="en-US" altLang="zh-CN" sz="2400" smtClean="0">
                <a:cs typeface="Times New Roman" panose="02020603050405020304" pitchFamily="18" charset="0"/>
              </a:rPr>
              <a:t>B</a:t>
            </a:r>
            <a:endParaRPr lang="zh-CN" altLang="en-US"/>
          </a:p>
        </p:txBody>
      </p:sp>
      <p:sp>
        <p:nvSpPr>
          <p:cNvPr id="5" name="矩形 4"/>
          <p:cNvSpPr/>
          <p:nvPr/>
        </p:nvSpPr>
        <p:spPr>
          <a:xfrm>
            <a:off x="1414686" y="3645024"/>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862234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第二次世界大战后，资本主义发展出现了许多新变化。下列表述正确的是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美国经济一直高速发展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日本成为资本主义世界头号强国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西欧国家逐渐走上联合自强的道路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社会保障制度从根本上解决了资本主义制度的基本矛盾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和平区二模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为开展研究性学习，某同学搜集了《国内外关于法德和解的研究综述》《马斯特里赫特条约》、欧洲共同体成员国示意图、欧盟旗帜图片等资源。其学习的主题是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马歇尔计划</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欧洲的联合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多极化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838942" y="89113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a:xfrm>
            <a:off x="2693246" y="4749951"/>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1303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1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第七中学三模</a:t>
            </a: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世纪后期，通过明治维新，日本实现了富国强兵；第二次世界大战后，日本很快从战争的废墟中恢复并发展起来。日本两次崛起的共同原因是</a:t>
            </a: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维护天皇统治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得到美国扶持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谋求大国地位</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积极因时变革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世纪后半期，欧美的社会运动形成了人民民主斗争的高潮，迫使资本主义国家扩大公民的民主权利，普遍建立起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福利国家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制度。材料表明欧美国家社会保障制度的建立</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缓和了社会矛盾</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减少了绝对的贫困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加剧了财政危机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是人民斗争的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758474" y="1412776"/>
            <a:ext cx="394660" cy="461665"/>
          </a:xfrm>
          <a:prstGeom prst="rect">
            <a:avLst/>
          </a:prstGeom>
        </p:spPr>
        <p:txBody>
          <a:bodyPr wrap="none">
            <a:spAutoFit/>
          </a:bodyPr>
          <a:lstStyle/>
          <a:p>
            <a:r>
              <a:rPr lang="en-US" altLang="zh-CN" sz="2400" spc="-100">
                <a:cs typeface="Times New Roman" panose="02020603050405020304" pitchFamily="18" charset="0"/>
              </a:rPr>
              <a:t>D</a:t>
            </a:r>
            <a:endParaRPr lang="zh-CN" altLang="en-US"/>
          </a:p>
        </p:txBody>
      </p:sp>
      <p:sp>
        <p:nvSpPr>
          <p:cNvPr id="4" name="矩形 3"/>
          <p:cNvSpPr/>
          <p:nvPr/>
        </p:nvSpPr>
        <p:spPr>
          <a:xfrm>
            <a:off x="1728596" y="415770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第二次世界大战后，世界形势发生了重大变化。下列史实体现的是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战后资本主义的新变化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从两极格局到多极化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社会主义的发展与挫折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亚非拉国家的新</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s82.jpg" descr="id:2147485838;FounderCES"/>
          <p:cNvPicPr/>
          <p:nvPr/>
        </p:nvPicPr>
        <p:blipFill>
          <a:blip r:embed="rId2"/>
          <a:stretch>
            <a:fillRect/>
          </a:stretch>
        </p:blipFill>
        <p:spPr>
          <a:xfrm>
            <a:off x="1630710" y="1772816"/>
            <a:ext cx="6296660" cy="1060450"/>
          </a:xfrm>
          <a:prstGeom prst="rect">
            <a:avLst/>
          </a:prstGeom>
        </p:spPr>
      </p:pic>
      <p:sp>
        <p:nvSpPr>
          <p:cNvPr id="4" name="矩形 3"/>
          <p:cNvSpPr/>
          <p:nvPr/>
        </p:nvSpPr>
        <p:spPr>
          <a:xfrm>
            <a:off x="9903004" y="87421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1094</TotalTime>
  <Words>1501</Words>
  <Application>Microsoft Office PowerPoint</Application>
  <PresentationFormat>自定义</PresentationFormat>
  <Paragraphs>193</Paragraphs>
  <Slides>26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26</vt:i4>
      </vt:variant>
    </vt:vector>
  </HeadingPairs>
  <TitlesOfParts>
    <vt:vector size="34"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305</cp:revision>
  <dcterms:created xsi:type="dcterms:W3CDTF">2020-11-06T05:24:40Z</dcterms:created>
  <dcterms:modified xsi:type="dcterms:W3CDTF">2024-12-15T11:45:22Z</dcterms:modified>
</cp:coreProperties>
</file>